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330" r:id="rId3"/>
    <p:sldId id="303" r:id="rId4"/>
    <p:sldId id="331" r:id="rId5"/>
    <p:sldId id="333" r:id="rId6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6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9964" autoAdjust="0"/>
  </p:normalViewPr>
  <p:slideViewPr>
    <p:cSldViewPr snapToGrid="0">
      <p:cViewPr varScale="1">
        <p:scale>
          <a:sx n="65" d="100"/>
          <a:sy n="65" d="100"/>
        </p:scale>
        <p:origin x="936" y="72"/>
      </p:cViewPr>
      <p:guideLst/>
    </p:cSldViewPr>
  </p:slideViewPr>
  <p:outlineViewPr>
    <p:cViewPr>
      <p:scale>
        <a:sx n="33" d="100"/>
        <a:sy n="33" d="100"/>
      </p:scale>
      <p:origin x="0" y="-642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1670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2873B9F-50A0-4622-8B27-9EA7B86E7C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217B71-78E5-4F1B-8D85-573B8AAD3E4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A5925-1F73-40BA-85C9-D3AC61ACF64E}" type="datetimeFigureOut">
              <a:rPr lang="en-US" smtClean="0"/>
              <a:t>7/4/2021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A5D993-102A-4921-A12E-E8E8D0285AF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F94975-3B91-4B9C-9498-7DA766AE146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0B77D-D561-4A25-8C29-51CAB365AE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642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D28DB0-09F6-4366-A211-0FA9A757C8BD}" type="datetimeFigureOut">
              <a:rPr lang="en-US" noProof="0" smtClean="0"/>
              <a:t>7/4/2021</a:t>
            </a:fld>
            <a:endParaRPr lang="en-US" noProof="0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DCE8F5-1341-475C-BF40-2E24D91E8058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06497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2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996561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3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265110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4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077604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5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33946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945AC3A-7D9B-423E-A2BF-B883C9B2D241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"/>
          <a:stretch/>
        </p:blipFill>
        <p:spPr>
          <a:xfrm>
            <a:off x="7801452" y="1"/>
            <a:ext cx="4389120" cy="667512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7524B29-B525-4E47-862B-FD57B403D539}"/>
              </a:ext>
            </a:extLst>
          </p:cNvPr>
          <p:cNvSpPr/>
          <p:nvPr userDrawn="1"/>
        </p:nvSpPr>
        <p:spPr>
          <a:xfrm>
            <a:off x="7804351" y="1"/>
            <a:ext cx="4386221" cy="667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40927D5-AE1A-4ABD-BD8F-2F78723FF0D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1284" y="1"/>
            <a:ext cx="7815636" cy="667702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Insert or Drag and Drop your Image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94C333A-735B-44F8-99E4-E73D8172DE35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69AA83-848B-4DFD-A644-A5D9CEFF95E3}"/>
              </a:ext>
            </a:extLst>
          </p:cNvPr>
          <p:cNvSpPr/>
          <p:nvPr userDrawn="1"/>
        </p:nvSpPr>
        <p:spPr>
          <a:xfrm>
            <a:off x="7804351" y="6678000"/>
            <a:ext cx="4224295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42880EF2-ACF9-4D66-99FF-99CB3F61BE99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87E03C-DE68-4CE8-A7F1-B9DD28846B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3392" y="1962149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EE8855-FE55-4351-B21B-FE33CB8050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8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Graphic 11">
            <a:extLst>
              <a:ext uri="{FF2B5EF4-FFF2-40B4-BE49-F238E27FC236}">
                <a16:creationId xmlns:a16="http://schemas.microsoft.com/office/drawing/2014/main" id="{54BAE1D8-3DF8-48CA-92C4-2E2064E4A3C5}"/>
              </a:ext>
            </a:extLst>
          </p:cNvPr>
          <p:cNvSpPr/>
          <p:nvPr userDrawn="1"/>
        </p:nvSpPr>
        <p:spPr>
          <a:xfrm>
            <a:off x="8776606" y="3981146"/>
            <a:ext cx="3413965" cy="2695876"/>
          </a:xfrm>
          <a:custGeom>
            <a:avLst/>
            <a:gdLst>
              <a:gd name="connsiteX0" fmla="*/ 4121944 w 4124325"/>
              <a:gd name="connsiteY0" fmla="*/ 1555076 h 3257550"/>
              <a:gd name="connsiteX1" fmla="*/ 4118134 w 4124325"/>
              <a:gd name="connsiteY1" fmla="*/ 1533169 h 3257550"/>
              <a:gd name="connsiteX2" fmla="*/ 2782729 w 4124325"/>
              <a:gd name="connsiteY2" fmla="*/ 39649 h 3257550"/>
              <a:gd name="connsiteX3" fmla="*/ 2108359 w 4124325"/>
              <a:gd name="connsiteY3" fmla="*/ 2436139 h 3257550"/>
              <a:gd name="connsiteX4" fmla="*/ 1262539 w 4124325"/>
              <a:gd name="connsiteY4" fmla="*/ 1310284 h 3257550"/>
              <a:gd name="connsiteX5" fmla="*/ 717709 w 4124325"/>
              <a:gd name="connsiteY5" fmla="*/ 2358986 h 3257550"/>
              <a:gd name="connsiteX6" fmla="*/ 7144 w 4124325"/>
              <a:gd name="connsiteY6" fmla="*/ 3257194 h 3257550"/>
              <a:gd name="connsiteX7" fmla="*/ 4075271 w 4124325"/>
              <a:gd name="connsiteY7" fmla="*/ 3257194 h 3257550"/>
              <a:gd name="connsiteX8" fmla="*/ 4122896 w 4124325"/>
              <a:gd name="connsiteY8" fmla="*/ 3201949 h 3257550"/>
              <a:gd name="connsiteX9" fmla="*/ 4122896 w 4124325"/>
              <a:gd name="connsiteY9" fmla="*/ 1555076 h 3257550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068127 w 4207192"/>
              <a:gd name="connsiteY9" fmla="*/ 3250050 h 3286245"/>
              <a:gd name="connsiteX10" fmla="*/ 4207192 w 4207192"/>
              <a:gd name="connsiteY10" fmla="*/ 3286245 h 3286245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207192 w 4207192"/>
              <a:gd name="connsiteY9" fmla="*/ 3286245 h 3286245"/>
              <a:gd name="connsiteX0" fmla="*/ 4115752 w 4115752"/>
              <a:gd name="connsiteY0" fmla="*/ 3194805 h 3250050"/>
              <a:gd name="connsiteX1" fmla="*/ 4115752 w 4115752"/>
              <a:gd name="connsiteY1" fmla="*/ 1547932 h 3250050"/>
              <a:gd name="connsiteX2" fmla="*/ 4114800 w 4115752"/>
              <a:gd name="connsiteY2" fmla="*/ 1547932 h 3250050"/>
              <a:gd name="connsiteX3" fmla="*/ 4110990 w 4115752"/>
              <a:gd name="connsiteY3" fmla="*/ 1526025 h 3250050"/>
              <a:gd name="connsiteX4" fmla="*/ 2775585 w 4115752"/>
              <a:gd name="connsiteY4" fmla="*/ 32505 h 3250050"/>
              <a:gd name="connsiteX5" fmla="*/ 2101215 w 4115752"/>
              <a:gd name="connsiteY5" fmla="*/ 2428995 h 3250050"/>
              <a:gd name="connsiteX6" fmla="*/ 1255395 w 4115752"/>
              <a:gd name="connsiteY6" fmla="*/ 1303140 h 3250050"/>
              <a:gd name="connsiteX7" fmla="*/ 710565 w 4115752"/>
              <a:gd name="connsiteY7" fmla="*/ 2351842 h 3250050"/>
              <a:gd name="connsiteX8" fmla="*/ 0 w 4115752"/>
              <a:gd name="connsiteY8" fmla="*/ 3250050 h 3250050"/>
              <a:gd name="connsiteX0" fmla="*/ 4115752 w 4115752"/>
              <a:gd name="connsiteY0" fmla="*/ 1547932 h 3250050"/>
              <a:gd name="connsiteX1" fmla="*/ 4114800 w 4115752"/>
              <a:gd name="connsiteY1" fmla="*/ 1547932 h 3250050"/>
              <a:gd name="connsiteX2" fmla="*/ 4110990 w 4115752"/>
              <a:gd name="connsiteY2" fmla="*/ 1526025 h 3250050"/>
              <a:gd name="connsiteX3" fmla="*/ 2775585 w 4115752"/>
              <a:gd name="connsiteY3" fmla="*/ 32505 h 3250050"/>
              <a:gd name="connsiteX4" fmla="*/ 2101215 w 4115752"/>
              <a:gd name="connsiteY4" fmla="*/ 2428995 h 3250050"/>
              <a:gd name="connsiteX5" fmla="*/ 1255395 w 4115752"/>
              <a:gd name="connsiteY5" fmla="*/ 1303140 h 3250050"/>
              <a:gd name="connsiteX6" fmla="*/ 710565 w 4115752"/>
              <a:gd name="connsiteY6" fmla="*/ 2351842 h 3250050"/>
              <a:gd name="connsiteX7" fmla="*/ 0 w 4115752"/>
              <a:gd name="connsiteY7" fmla="*/ 3250050 h 325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15752" h="3250050">
                <a:moveTo>
                  <a:pt x="4115752" y="1547932"/>
                </a:moveTo>
                <a:lnTo>
                  <a:pt x="4114800" y="1547932"/>
                </a:lnTo>
                <a:cubicBezTo>
                  <a:pt x="4114800" y="1540312"/>
                  <a:pt x="4113847" y="1532692"/>
                  <a:pt x="4110990" y="1526025"/>
                </a:cubicBezTo>
                <a:cubicBezTo>
                  <a:pt x="4060507" y="1391722"/>
                  <a:pt x="3224212" y="-249435"/>
                  <a:pt x="2775585" y="32505"/>
                </a:cubicBezTo>
                <a:cubicBezTo>
                  <a:pt x="2375535" y="283965"/>
                  <a:pt x="2629852" y="2428995"/>
                  <a:pt x="2101215" y="2428995"/>
                </a:cubicBezTo>
                <a:cubicBezTo>
                  <a:pt x="1784985" y="2428995"/>
                  <a:pt x="1670685" y="1303140"/>
                  <a:pt x="1255395" y="1303140"/>
                </a:cubicBezTo>
                <a:cubicBezTo>
                  <a:pt x="1037272" y="1303140"/>
                  <a:pt x="710565" y="1554600"/>
                  <a:pt x="710565" y="2351842"/>
                </a:cubicBezTo>
                <a:cubicBezTo>
                  <a:pt x="710565" y="3149085"/>
                  <a:pt x="0" y="3250050"/>
                  <a:pt x="0" y="3250050"/>
                </a:cubicBez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74E860F-437F-442E-898C-244A0DD5D765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26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F9123-1F0C-4BD2-8233-FEE5B2A4661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8981-59A6-4480-80A6-5619C220178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11923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DDDF3-2E7E-4175-ACE9-B214DCE40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8" name="Subtitle">
            <a:extLst>
              <a:ext uri="{FF2B5EF4-FFF2-40B4-BE49-F238E27FC236}">
                <a16:creationId xmlns:a16="http://schemas.microsoft.com/office/drawing/2014/main" id="{5302A3D4-CF60-41AF-924C-B30D3FD997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0E8FCF-8FC7-49D2-9516-7662294E35B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6208B4-CFD5-4FAE-9519-74EFAC0B036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21223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AED074E-AB07-44D1-8B4E-189EAEF798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01D44B-9877-40D1-B788-EE3BFD57C5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946637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FB83C35-D975-48B4-8E79-AB7A1A80DF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799832" cy="667512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D7E187E-6082-49C3-B795-CC4321FE39F8}"/>
              </a:ext>
            </a:extLst>
          </p:cNvPr>
          <p:cNvSpPr/>
          <p:nvPr userDrawn="1"/>
        </p:nvSpPr>
        <p:spPr>
          <a:xfrm>
            <a:off x="6671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8FBFF6A8-5ABD-4191-81E4-C9F86380A56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27D1E-1708-4D17-AB85-058EE0C3477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gradFill>
            <a:gsLst>
              <a:gs pos="82000">
                <a:schemeClr val="tx1">
                  <a:lumMod val="85000"/>
                  <a:lumOff val="15000"/>
                </a:schemeClr>
              </a:gs>
              <a:gs pos="100000">
                <a:schemeClr val="tx1"/>
              </a:gs>
            </a:gsLst>
          </a:gra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a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529A18-E6EB-4081-B804-B2FCF5287DF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594400" y="6678000"/>
            <a:ext cx="597600" cy="144000"/>
          </a:xfrm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3834" y="2481141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3CDBDF0B-F377-47FD-9DA1-C3BDA7C1DE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3833" y="4220102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/>
        </p:nvSpPr>
        <p:spPr>
          <a:xfrm flipH="1">
            <a:off x="-1428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120236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804150" y="1"/>
            <a:ext cx="4387850" cy="667948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42857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5A87C21-15CD-48D8-B583-89B110156879}"/>
              </a:ext>
            </a:extLst>
          </p:cNvPr>
          <p:cNvSpPr/>
          <p:nvPr userDrawn="1"/>
        </p:nvSpPr>
        <p:spPr>
          <a:xfrm>
            <a:off x="7804351" y="0"/>
            <a:ext cx="4386221" cy="6677022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127752" y="4320000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5092E684-C621-4F92-A05A-A167EEF4627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0057037" y="4320000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Image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6958D132-F2A9-41E1-BDD8-067D52CE5FE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7752" y="2395565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Image</a:t>
            </a:r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B88FD4DB-5089-4686-B4F7-A26163146C9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0057037" y="2395565"/>
            <a:ext cx="1800000" cy="1800000"/>
          </a:xfr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Image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324023AF-AB97-4B60-86FA-5DC8DA1B5C4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127752" y="471129"/>
            <a:ext cx="1800000" cy="1800000"/>
          </a:xfr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Image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8210F231-568A-4348-B33F-9EBB4A5CF9EB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0057037" y="471129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Image</a:t>
            </a:r>
          </a:p>
        </p:txBody>
      </p:sp>
    </p:spTree>
    <p:extLst>
      <p:ext uri="{BB962C8B-B14F-4D97-AF65-F5344CB8AC3E}">
        <p14:creationId xmlns:p14="http://schemas.microsoft.com/office/powerpoint/2010/main" val="2445114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" name="Left Header">
            <a:extLst>
              <a:ext uri="{FF2B5EF4-FFF2-40B4-BE49-F238E27FC236}">
                <a16:creationId xmlns:a16="http://schemas.microsoft.com/office/drawing/2014/main" id="{2241B0A0-0033-49FF-89B8-142165C8E9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A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" name="Right Header">
            <a:extLst>
              <a:ext uri="{FF2B5EF4-FFF2-40B4-BE49-F238E27FC236}">
                <a16:creationId xmlns:a16="http://schemas.microsoft.com/office/drawing/2014/main" id="{069A9930-1B94-49BC-B4A6-B597F155D2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532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B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7AC535-CCE6-472A-BA3D-DDE92DFF0ED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2F890-EB29-4A5B-A499-BB0FC04447A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88888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1999" cy="6678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Image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9A41AC-399F-4B25-A28A-F7679843C36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0" name="Caption">
            <a:extLst>
              <a:ext uri="{FF2B5EF4-FFF2-40B4-BE49-F238E27FC236}">
                <a16:creationId xmlns:a16="http://schemas.microsoft.com/office/drawing/2014/main" id="{E1C65CF6-B529-468F-B46C-1D1C2E71A11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5845FB-DCB7-4844-B346-98986ADFC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1880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FB784EBA-F0C5-4F6F-9426-185FBA239203}"/>
              </a:ext>
            </a:extLst>
          </p:cNvPr>
          <p:cNvSpPr>
            <a:spLocks noGrp="1"/>
          </p:cNvSpPr>
          <p:nvPr>
            <p:ph type="media" sz="quarter" idx="15" hasCustomPrompt="1"/>
          </p:nvPr>
        </p:nvSpPr>
        <p:spPr>
          <a:xfrm>
            <a:off x="0" y="0"/>
            <a:ext cx="12192000" cy="6678000"/>
          </a:xfrm>
          <a:pattFill prst="dkUpDiag">
            <a:fgClr>
              <a:schemeClr val="bg1">
                <a:lumMod val="8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Your Video</a:t>
            </a:r>
          </a:p>
        </p:txBody>
      </p:sp>
      <p:sp>
        <p:nvSpPr>
          <p:cNvPr id="5" name="Caption">
            <a:extLst>
              <a:ext uri="{FF2B5EF4-FFF2-40B4-BE49-F238E27FC236}">
                <a16:creationId xmlns:a16="http://schemas.microsoft.com/office/drawing/2014/main" id="{172090C5-61AC-430F-AA33-8EF3902C46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77EBDA-221D-4CBD-8DBF-E03A370015D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2508FC-366E-44DA-80A8-28048E1E4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21580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111E4563-E2FC-4D6F-B759-AB4FB77D27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7799832" cy="667512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2FE8913-A018-418C-99FB-2DF342B9B5A0}"/>
              </a:ext>
            </a:extLst>
          </p:cNvPr>
          <p:cNvSpPr/>
          <p:nvPr userDrawn="1"/>
        </p:nvSpPr>
        <p:spPr>
          <a:xfrm>
            <a:off x="0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Picture Placeholder 9">
            <a:extLst>
              <a:ext uri="{FF2B5EF4-FFF2-40B4-BE49-F238E27FC236}">
                <a16:creationId xmlns:a16="http://schemas.microsoft.com/office/drawing/2014/main" id="{AF7702AD-1968-4CE6-BC7C-02C0637069A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Insert or Drag and Drop your Image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4862" y="3032684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66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Thank You</a:t>
            </a:r>
            <a:endParaRPr lang="en-US" dirty="0"/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 userDrawn="1"/>
        </p:nvSpPr>
        <p:spPr>
          <a:xfrm>
            <a:off x="1774391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/>
          </a:p>
        </p:txBody>
      </p:sp>
      <p:sp>
        <p:nvSpPr>
          <p:cNvPr id="15" name="Name">
            <a:extLst>
              <a:ext uri="{FF2B5EF4-FFF2-40B4-BE49-F238E27FC236}">
                <a16:creationId xmlns:a16="http://schemas.microsoft.com/office/drawing/2014/main" id="{B8C48821-0D90-416C-873E-50587E8A0C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4861" y="4741677"/>
            <a:ext cx="3756943" cy="252000"/>
          </a:xfrm>
        </p:spPr>
        <p:txBody>
          <a:bodyPr anchor="ctr"/>
          <a:lstStyle>
            <a:lvl1pPr marL="0" indent="0">
              <a:buNone/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Name</a:t>
            </a:r>
            <a:endParaRPr lang="en-US" dirty="0"/>
          </a:p>
        </p:txBody>
      </p:sp>
      <p:sp>
        <p:nvSpPr>
          <p:cNvPr id="16" name="Email">
            <a:extLst>
              <a:ext uri="{FF2B5EF4-FFF2-40B4-BE49-F238E27FC236}">
                <a16:creationId xmlns:a16="http://schemas.microsoft.com/office/drawing/2014/main" id="{42450180-8D19-405E-97F0-2A309B58D01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88990" y="5147137"/>
            <a:ext cx="3462814" cy="252000"/>
          </a:xfrm>
        </p:spPr>
        <p:txBody>
          <a:bodyPr anchor="ctr"/>
          <a:lstStyle>
            <a:lvl1pPr marL="0" indent="0">
              <a:buNone/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Email</a:t>
            </a: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837F23B-0C4D-4D27-BF83-0B10D1CFFDCD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39551A1-FBAD-4CC8-AA99-F9F4D4281782}"/>
              </a:ext>
            </a:extLst>
          </p:cNvPr>
          <p:cNvSpPr/>
          <p:nvPr userDrawn="1"/>
        </p:nvSpPr>
        <p:spPr>
          <a:xfrm>
            <a:off x="7804351" y="6678000"/>
            <a:ext cx="4224296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695C6B-DBEE-447E-B106-7351E00BD0AF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1A38929-6316-4332-83F8-9E95386C7C42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472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921DB-2DD6-4869-9104-BE40FBBCC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1CC9B96F-1A0A-4B16-BDF7-48B289CD533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A7081-42C5-4F4E-8A26-E7788CCF4F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620000"/>
            <a:ext cx="114732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38FCAA-94B1-47BD-AD46-123D3404BBB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 dirty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A11CEA-C130-40E5-A858-8D4FE6E5864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708772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E99CE02-8616-40B2-85FF-B06E192752AB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9E718F-2F10-41F1-8E9F-18DD53EF065F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1581A5-A75E-41FB-A68A-70BA1AB54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A9B02-6E3D-4037-BE18-E02B78663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000" y="1260000"/>
            <a:ext cx="11473200" cy="48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954C2B-6B0B-4286-BFA4-F6131386B0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0000" y="6483329"/>
            <a:ext cx="2378438" cy="187367"/>
          </a:xfrm>
          <a:prstGeom prst="rect">
            <a:avLst/>
          </a:prstGeom>
          <a:gradFill>
            <a:gsLst>
              <a:gs pos="8200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</a:gradFill>
        </p:spPr>
        <p:txBody>
          <a:bodyPr vert="horz" lIns="3600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5D258-5720-4517-B8DE-EB5AA5C4FA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4400" y="6678000"/>
            <a:ext cx="597600" cy="144000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47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1"/>
              </a:gs>
            </a:gsLst>
            <a:lin ang="10800000" scaled="0"/>
          </a:gradFill>
        </p:spPr>
        <p:txBody>
          <a:bodyPr vert="horz" lIns="0" tIns="0" rIns="72000" bIns="0" rtlCol="0" anchor="ctr"/>
          <a:lstStyle>
            <a:lvl1pPr algn="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fld id="{058DB212-BFA2-403F-85EF-DFD3FF6D97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711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8" r:id="rId3"/>
    <p:sldLayoutId id="2147483663" r:id="rId4"/>
    <p:sldLayoutId id="2147483656" r:id="rId5"/>
    <p:sldLayoutId id="2147483660" r:id="rId6"/>
    <p:sldLayoutId id="2147483661" r:id="rId7"/>
    <p:sldLayoutId id="2147483664" r:id="rId8"/>
    <p:sldLayoutId id="2147483650" r:id="rId9"/>
    <p:sldLayoutId id="2147483652" r:id="rId10"/>
    <p:sldLayoutId id="2147483654" r:id="rId11"/>
    <p:sldLayoutId id="2147483655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63525" indent="-263525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1pPr>
      <a:lvl2pPr marL="536575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2pPr>
      <a:lvl3pPr marL="811213" indent="-2746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3pPr>
      <a:lvl4pPr marL="1074738" indent="-2635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4pPr>
      <a:lvl5pPr marL="1347788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65A836F-346F-4099-BC7B-0D8F3B27F3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WJEC GCSE Digital Technology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FF39718-6251-4A5A-AAC7-7672293178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7"/>
            <a:ext cx="3756943" cy="1596979"/>
          </a:xfrm>
        </p:spPr>
        <p:txBody>
          <a:bodyPr/>
          <a:lstStyle/>
          <a:p>
            <a:r>
              <a:rPr lang="en-US" dirty="0"/>
              <a:t>Unit 1:</a:t>
            </a:r>
          </a:p>
          <a:p>
            <a:r>
              <a:rPr lang="en-US" noProof="1"/>
              <a:t>The digital world</a:t>
            </a:r>
          </a:p>
          <a:p>
            <a:endParaRPr lang="en-US" noProof="1"/>
          </a:p>
          <a:p>
            <a:r>
              <a:rPr lang="en-US" noProof="1"/>
              <a:t>DT23:</a:t>
            </a:r>
          </a:p>
          <a:p>
            <a:r>
              <a:rPr lang="en-US" noProof="1"/>
              <a:t>Network threats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B17638D-56AE-48AD-96C8-EE46229C74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804352" y="1204506"/>
            <a:ext cx="0" cy="4093388"/>
          </a:xfrm>
          <a:prstGeom prst="line">
            <a:avLst/>
          </a:prstGeom>
          <a:ln w="63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Graphic 8" descr="space radar outline">
            <a:extLst>
              <a:ext uri="{FF2B5EF4-FFF2-40B4-BE49-F238E27FC236}">
                <a16:creationId xmlns:a16="http://schemas.microsoft.com/office/drawing/2014/main" id="{52C1AEF9-C750-45F9-AD02-5447187F5716}"/>
              </a:ext>
            </a:extLst>
          </p:cNvPr>
          <p:cNvSpPr/>
          <p:nvPr/>
        </p:nvSpPr>
        <p:spPr>
          <a:xfrm rot="16731500">
            <a:off x="10654807" y="4433342"/>
            <a:ext cx="238125" cy="238125"/>
          </a:xfrm>
          <a:custGeom>
            <a:avLst/>
            <a:gdLst>
              <a:gd name="connsiteX0" fmla="*/ 145256 w 238125"/>
              <a:gd name="connsiteY0" fmla="*/ 159538 h 238125"/>
              <a:gd name="connsiteX1" fmla="*/ 150019 w 238125"/>
              <a:gd name="connsiteY1" fmla="*/ 154775 h 238125"/>
              <a:gd name="connsiteX2" fmla="*/ 150019 w 238125"/>
              <a:gd name="connsiteY2" fmla="*/ 145250 h 238125"/>
              <a:gd name="connsiteX3" fmla="*/ 145256 w 238125"/>
              <a:gd name="connsiteY3" fmla="*/ 140488 h 238125"/>
              <a:gd name="connsiteX4" fmla="*/ 140494 w 238125"/>
              <a:gd name="connsiteY4" fmla="*/ 145250 h 238125"/>
              <a:gd name="connsiteX5" fmla="*/ 140494 w 238125"/>
              <a:gd name="connsiteY5" fmla="*/ 154775 h 238125"/>
              <a:gd name="connsiteX6" fmla="*/ 145256 w 238125"/>
              <a:gd name="connsiteY6" fmla="*/ 159538 h 238125"/>
              <a:gd name="connsiteX7" fmla="*/ 234353 w 238125"/>
              <a:gd name="connsiteY7" fmla="*/ 122828 h 238125"/>
              <a:gd name="connsiteX8" fmla="*/ 196253 w 238125"/>
              <a:gd name="connsiteY8" fmla="*/ 84728 h 238125"/>
              <a:gd name="connsiteX9" fmla="*/ 192881 w 238125"/>
              <a:gd name="connsiteY9" fmla="*/ 83338 h 238125"/>
              <a:gd name="connsiteX10" fmla="*/ 97631 w 238125"/>
              <a:gd name="connsiteY10" fmla="*/ 83338 h 238125"/>
              <a:gd name="connsiteX11" fmla="*/ 93231 w 238125"/>
              <a:gd name="connsiteY11" fmla="*/ 86281 h 238125"/>
              <a:gd name="connsiteX12" fmla="*/ 94259 w 238125"/>
              <a:gd name="connsiteY12" fmla="*/ 91472 h 238125"/>
              <a:gd name="connsiteX13" fmla="*/ 114700 w 238125"/>
              <a:gd name="connsiteY13" fmla="*/ 111913 h 238125"/>
              <a:gd name="connsiteX14" fmla="*/ 73819 w 238125"/>
              <a:gd name="connsiteY14" fmla="*/ 111913 h 238125"/>
              <a:gd name="connsiteX15" fmla="*/ 73819 w 238125"/>
              <a:gd name="connsiteY15" fmla="*/ 45238 h 238125"/>
              <a:gd name="connsiteX16" fmla="*/ 88106 w 238125"/>
              <a:gd name="connsiteY16" fmla="*/ 45238 h 238125"/>
              <a:gd name="connsiteX17" fmla="*/ 92869 w 238125"/>
              <a:gd name="connsiteY17" fmla="*/ 40475 h 238125"/>
              <a:gd name="connsiteX18" fmla="*/ 92869 w 238125"/>
              <a:gd name="connsiteY18" fmla="*/ 21425 h 238125"/>
              <a:gd name="connsiteX19" fmla="*/ 88887 w 238125"/>
              <a:gd name="connsiteY19" fmla="*/ 16729 h 238125"/>
              <a:gd name="connsiteX20" fmla="*/ 31737 w 238125"/>
              <a:gd name="connsiteY20" fmla="*/ 7204 h 238125"/>
              <a:gd name="connsiteX21" fmla="*/ 27880 w 238125"/>
              <a:gd name="connsiteY21" fmla="*/ 8271 h 238125"/>
              <a:gd name="connsiteX22" fmla="*/ 26194 w 238125"/>
              <a:gd name="connsiteY22" fmla="*/ 11900 h 238125"/>
              <a:gd name="connsiteX23" fmla="*/ 26194 w 238125"/>
              <a:gd name="connsiteY23" fmla="*/ 40475 h 238125"/>
              <a:gd name="connsiteX24" fmla="*/ 30956 w 238125"/>
              <a:gd name="connsiteY24" fmla="*/ 45238 h 238125"/>
              <a:gd name="connsiteX25" fmla="*/ 64294 w 238125"/>
              <a:gd name="connsiteY25" fmla="*/ 45238 h 238125"/>
              <a:gd name="connsiteX26" fmla="*/ 64294 w 238125"/>
              <a:gd name="connsiteY26" fmla="*/ 111913 h 238125"/>
              <a:gd name="connsiteX27" fmla="*/ 40481 w 238125"/>
              <a:gd name="connsiteY27" fmla="*/ 111913 h 238125"/>
              <a:gd name="connsiteX28" fmla="*/ 26194 w 238125"/>
              <a:gd name="connsiteY28" fmla="*/ 126200 h 238125"/>
              <a:gd name="connsiteX29" fmla="*/ 26194 w 238125"/>
              <a:gd name="connsiteY29" fmla="*/ 164300 h 238125"/>
              <a:gd name="connsiteX30" fmla="*/ 40481 w 238125"/>
              <a:gd name="connsiteY30" fmla="*/ 178588 h 238125"/>
              <a:gd name="connsiteX31" fmla="*/ 76610 w 238125"/>
              <a:gd name="connsiteY31" fmla="*/ 178588 h 238125"/>
              <a:gd name="connsiteX32" fmla="*/ 52769 w 238125"/>
              <a:gd name="connsiteY32" fmla="*/ 202429 h 238125"/>
              <a:gd name="connsiteX33" fmla="*/ 30956 w 238125"/>
              <a:gd name="connsiteY33" fmla="*/ 188113 h 238125"/>
              <a:gd name="connsiteX34" fmla="*/ 7144 w 238125"/>
              <a:gd name="connsiteY34" fmla="*/ 211925 h 238125"/>
              <a:gd name="connsiteX35" fmla="*/ 30956 w 238125"/>
              <a:gd name="connsiteY35" fmla="*/ 235738 h 238125"/>
              <a:gd name="connsiteX36" fmla="*/ 54550 w 238125"/>
              <a:gd name="connsiteY36" fmla="*/ 214116 h 238125"/>
              <a:gd name="connsiteX37" fmla="*/ 90078 w 238125"/>
              <a:gd name="connsiteY37" fmla="*/ 178588 h 238125"/>
              <a:gd name="connsiteX38" fmla="*/ 111919 w 238125"/>
              <a:gd name="connsiteY38" fmla="*/ 178588 h 238125"/>
              <a:gd name="connsiteX39" fmla="*/ 111919 w 238125"/>
              <a:gd name="connsiteY39" fmla="*/ 188598 h 238125"/>
              <a:gd name="connsiteX40" fmla="*/ 92869 w 238125"/>
              <a:gd name="connsiteY40" fmla="*/ 211925 h 238125"/>
              <a:gd name="connsiteX41" fmla="*/ 116681 w 238125"/>
              <a:gd name="connsiteY41" fmla="*/ 235738 h 238125"/>
              <a:gd name="connsiteX42" fmla="*/ 140494 w 238125"/>
              <a:gd name="connsiteY42" fmla="*/ 211925 h 238125"/>
              <a:gd name="connsiteX43" fmla="*/ 121444 w 238125"/>
              <a:gd name="connsiteY43" fmla="*/ 188598 h 238125"/>
              <a:gd name="connsiteX44" fmla="*/ 121444 w 238125"/>
              <a:gd name="connsiteY44" fmla="*/ 178588 h 238125"/>
              <a:gd name="connsiteX45" fmla="*/ 143275 w 238125"/>
              <a:gd name="connsiteY45" fmla="*/ 178588 h 238125"/>
              <a:gd name="connsiteX46" fmla="*/ 178813 w 238125"/>
              <a:gd name="connsiteY46" fmla="*/ 214125 h 238125"/>
              <a:gd name="connsiteX47" fmla="*/ 202406 w 238125"/>
              <a:gd name="connsiteY47" fmla="*/ 235738 h 238125"/>
              <a:gd name="connsiteX48" fmla="*/ 226219 w 238125"/>
              <a:gd name="connsiteY48" fmla="*/ 211925 h 238125"/>
              <a:gd name="connsiteX49" fmla="*/ 202406 w 238125"/>
              <a:gd name="connsiteY49" fmla="*/ 188113 h 238125"/>
              <a:gd name="connsiteX50" fmla="*/ 180594 w 238125"/>
              <a:gd name="connsiteY50" fmla="*/ 202438 h 238125"/>
              <a:gd name="connsiteX51" fmla="*/ 156743 w 238125"/>
              <a:gd name="connsiteY51" fmla="*/ 178588 h 238125"/>
              <a:gd name="connsiteX52" fmla="*/ 192881 w 238125"/>
              <a:gd name="connsiteY52" fmla="*/ 178588 h 238125"/>
              <a:gd name="connsiteX53" fmla="*/ 207169 w 238125"/>
              <a:gd name="connsiteY53" fmla="*/ 164300 h 238125"/>
              <a:gd name="connsiteX54" fmla="*/ 207169 w 238125"/>
              <a:gd name="connsiteY54" fmla="*/ 130963 h 238125"/>
              <a:gd name="connsiteX55" fmla="*/ 230981 w 238125"/>
              <a:gd name="connsiteY55" fmla="*/ 130963 h 238125"/>
              <a:gd name="connsiteX56" fmla="*/ 235382 w 238125"/>
              <a:gd name="connsiteY56" fmla="*/ 128019 h 238125"/>
              <a:gd name="connsiteX57" fmla="*/ 234353 w 238125"/>
              <a:gd name="connsiteY57" fmla="*/ 122828 h 238125"/>
              <a:gd name="connsiteX58" fmla="*/ 45244 w 238125"/>
              <a:gd name="connsiteY58" fmla="*/ 211935 h 238125"/>
              <a:gd name="connsiteX59" fmla="*/ 30956 w 238125"/>
              <a:gd name="connsiteY59" fmla="*/ 226213 h 238125"/>
              <a:gd name="connsiteX60" fmla="*/ 16669 w 238125"/>
              <a:gd name="connsiteY60" fmla="*/ 211925 h 238125"/>
              <a:gd name="connsiteX61" fmla="*/ 30956 w 238125"/>
              <a:gd name="connsiteY61" fmla="*/ 197638 h 238125"/>
              <a:gd name="connsiteX62" fmla="*/ 45244 w 238125"/>
              <a:gd name="connsiteY62" fmla="*/ 211925 h 238125"/>
              <a:gd name="connsiteX63" fmla="*/ 45244 w 238125"/>
              <a:gd name="connsiteY63" fmla="*/ 211935 h 238125"/>
              <a:gd name="connsiteX64" fmla="*/ 202406 w 238125"/>
              <a:gd name="connsiteY64" fmla="*/ 197638 h 238125"/>
              <a:gd name="connsiteX65" fmla="*/ 216694 w 238125"/>
              <a:gd name="connsiteY65" fmla="*/ 211925 h 238125"/>
              <a:gd name="connsiteX66" fmla="*/ 202406 w 238125"/>
              <a:gd name="connsiteY66" fmla="*/ 226213 h 238125"/>
              <a:gd name="connsiteX67" fmla="*/ 188119 w 238125"/>
              <a:gd name="connsiteY67" fmla="*/ 211925 h 238125"/>
              <a:gd name="connsiteX68" fmla="*/ 202406 w 238125"/>
              <a:gd name="connsiteY68" fmla="*/ 197638 h 238125"/>
              <a:gd name="connsiteX69" fmla="*/ 109128 w 238125"/>
              <a:gd name="connsiteY69" fmla="*/ 92863 h 238125"/>
              <a:gd name="connsiteX70" fmla="*/ 143275 w 238125"/>
              <a:gd name="connsiteY70" fmla="*/ 92863 h 238125"/>
              <a:gd name="connsiteX71" fmla="*/ 171850 w 238125"/>
              <a:gd name="connsiteY71" fmla="*/ 121438 h 238125"/>
              <a:gd name="connsiteX72" fmla="*/ 137703 w 238125"/>
              <a:gd name="connsiteY72" fmla="*/ 121438 h 238125"/>
              <a:gd name="connsiteX73" fmla="*/ 109128 w 238125"/>
              <a:gd name="connsiteY73" fmla="*/ 92863 h 238125"/>
              <a:gd name="connsiteX74" fmla="*/ 35719 w 238125"/>
              <a:gd name="connsiteY74" fmla="*/ 35713 h 238125"/>
              <a:gd name="connsiteX75" fmla="*/ 35719 w 238125"/>
              <a:gd name="connsiteY75" fmla="*/ 17520 h 238125"/>
              <a:gd name="connsiteX76" fmla="*/ 83344 w 238125"/>
              <a:gd name="connsiteY76" fmla="*/ 25454 h 238125"/>
              <a:gd name="connsiteX77" fmla="*/ 83344 w 238125"/>
              <a:gd name="connsiteY77" fmla="*/ 35713 h 238125"/>
              <a:gd name="connsiteX78" fmla="*/ 35719 w 238125"/>
              <a:gd name="connsiteY78" fmla="*/ 35713 h 238125"/>
              <a:gd name="connsiteX79" fmla="*/ 130969 w 238125"/>
              <a:gd name="connsiteY79" fmla="*/ 211925 h 238125"/>
              <a:gd name="connsiteX80" fmla="*/ 116681 w 238125"/>
              <a:gd name="connsiteY80" fmla="*/ 226213 h 238125"/>
              <a:gd name="connsiteX81" fmla="*/ 102394 w 238125"/>
              <a:gd name="connsiteY81" fmla="*/ 211925 h 238125"/>
              <a:gd name="connsiteX82" fmla="*/ 116681 w 238125"/>
              <a:gd name="connsiteY82" fmla="*/ 197638 h 238125"/>
              <a:gd name="connsiteX83" fmla="*/ 130969 w 238125"/>
              <a:gd name="connsiteY83" fmla="*/ 211925 h 238125"/>
              <a:gd name="connsiteX84" fmla="*/ 197644 w 238125"/>
              <a:gd name="connsiteY84" fmla="*/ 164300 h 238125"/>
              <a:gd name="connsiteX85" fmla="*/ 192881 w 238125"/>
              <a:gd name="connsiteY85" fmla="*/ 169063 h 238125"/>
              <a:gd name="connsiteX86" fmla="*/ 40481 w 238125"/>
              <a:gd name="connsiteY86" fmla="*/ 169063 h 238125"/>
              <a:gd name="connsiteX87" fmla="*/ 35719 w 238125"/>
              <a:gd name="connsiteY87" fmla="*/ 164300 h 238125"/>
              <a:gd name="connsiteX88" fmla="*/ 35719 w 238125"/>
              <a:gd name="connsiteY88" fmla="*/ 126200 h 238125"/>
              <a:gd name="connsiteX89" fmla="*/ 40481 w 238125"/>
              <a:gd name="connsiteY89" fmla="*/ 121438 h 238125"/>
              <a:gd name="connsiteX90" fmla="*/ 124225 w 238125"/>
              <a:gd name="connsiteY90" fmla="*/ 121438 h 238125"/>
              <a:gd name="connsiteX91" fmla="*/ 132359 w 238125"/>
              <a:gd name="connsiteY91" fmla="*/ 129572 h 238125"/>
              <a:gd name="connsiteX92" fmla="*/ 135731 w 238125"/>
              <a:gd name="connsiteY92" fmla="*/ 130963 h 238125"/>
              <a:gd name="connsiteX93" fmla="*/ 197644 w 238125"/>
              <a:gd name="connsiteY93" fmla="*/ 130963 h 238125"/>
              <a:gd name="connsiteX94" fmla="*/ 197644 w 238125"/>
              <a:gd name="connsiteY94" fmla="*/ 164300 h 238125"/>
              <a:gd name="connsiteX95" fmla="*/ 185318 w 238125"/>
              <a:gd name="connsiteY95" fmla="*/ 121438 h 238125"/>
              <a:gd name="connsiteX96" fmla="*/ 156743 w 238125"/>
              <a:gd name="connsiteY96" fmla="*/ 92863 h 238125"/>
              <a:gd name="connsiteX97" fmla="*/ 190910 w 238125"/>
              <a:gd name="connsiteY97" fmla="*/ 92863 h 238125"/>
              <a:gd name="connsiteX98" fmla="*/ 219485 w 238125"/>
              <a:gd name="connsiteY98" fmla="*/ 121438 h 238125"/>
              <a:gd name="connsiteX99" fmla="*/ 185318 w 238125"/>
              <a:gd name="connsiteY99" fmla="*/ 121438 h 238125"/>
              <a:gd name="connsiteX100" fmla="*/ 164306 w 238125"/>
              <a:gd name="connsiteY100" fmla="*/ 159538 h 238125"/>
              <a:gd name="connsiteX101" fmla="*/ 169069 w 238125"/>
              <a:gd name="connsiteY101" fmla="*/ 154775 h 238125"/>
              <a:gd name="connsiteX102" fmla="*/ 169069 w 238125"/>
              <a:gd name="connsiteY102" fmla="*/ 145250 h 238125"/>
              <a:gd name="connsiteX103" fmla="*/ 164306 w 238125"/>
              <a:gd name="connsiteY103" fmla="*/ 140488 h 238125"/>
              <a:gd name="connsiteX104" fmla="*/ 159544 w 238125"/>
              <a:gd name="connsiteY104" fmla="*/ 145250 h 238125"/>
              <a:gd name="connsiteX105" fmla="*/ 159544 w 238125"/>
              <a:gd name="connsiteY105" fmla="*/ 154775 h 238125"/>
              <a:gd name="connsiteX106" fmla="*/ 164306 w 238125"/>
              <a:gd name="connsiteY106" fmla="*/ 159538 h 238125"/>
              <a:gd name="connsiteX107" fmla="*/ 78581 w 238125"/>
              <a:gd name="connsiteY107" fmla="*/ 130963 h 238125"/>
              <a:gd name="connsiteX108" fmla="*/ 50006 w 238125"/>
              <a:gd name="connsiteY108" fmla="*/ 130963 h 238125"/>
              <a:gd name="connsiteX109" fmla="*/ 45244 w 238125"/>
              <a:gd name="connsiteY109" fmla="*/ 135725 h 238125"/>
              <a:gd name="connsiteX110" fmla="*/ 45244 w 238125"/>
              <a:gd name="connsiteY110" fmla="*/ 154775 h 238125"/>
              <a:gd name="connsiteX111" fmla="*/ 50006 w 238125"/>
              <a:gd name="connsiteY111" fmla="*/ 159538 h 238125"/>
              <a:gd name="connsiteX112" fmla="*/ 78581 w 238125"/>
              <a:gd name="connsiteY112" fmla="*/ 159538 h 238125"/>
              <a:gd name="connsiteX113" fmla="*/ 83344 w 238125"/>
              <a:gd name="connsiteY113" fmla="*/ 154775 h 238125"/>
              <a:gd name="connsiteX114" fmla="*/ 83344 w 238125"/>
              <a:gd name="connsiteY114" fmla="*/ 135725 h 238125"/>
              <a:gd name="connsiteX115" fmla="*/ 78581 w 238125"/>
              <a:gd name="connsiteY115" fmla="*/ 130963 h 238125"/>
              <a:gd name="connsiteX116" fmla="*/ 73819 w 238125"/>
              <a:gd name="connsiteY116" fmla="*/ 150013 h 238125"/>
              <a:gd name="connsiteX117" fmla="*/ 54769 w 238125"/>
              <a:gd name="connsiteY117" fmla="*/ 150013 h 238125"/>
              <a:gd name="connsiteX118" fmla="*/ 54769 w 238125"/>
              <a:gd name="connsiteY118" fmla="*/ 140488 h 238125"/>
              <a:gd name="connsiteX119" fmla="*/ 73819 w 238125"/>
              <a:gd name="connsiteY119" fmla="*/ 140488 h 238125"/>
              <a:gd name="connsiteX120" fmla="*/ 73819 w 238125"/>
              <a:gd name="connsiteY120" fmla="*/ 150013 h 238125"/>
              <a:gd name="connsiteX121" fmla="*/ 183356 w 238125"/>
              <a:gd name="connsiteY121" fmla="*/ 159538 h 238125"/>
              <a:gd name="connsiteX122" fmla="*/ 188119 w 238125"/>
              <a:gd name="connsiteY122" fmla="*/ 154775 h 238125"/>
              <a:gd name="connsiteX123" fmla="*/ 188119 w 238125"/>
              <a:gd name="connsiteY123" fmla="*/ 145250 h 238125"/>
              <a:gd name="connsiteX124" fmla="*/ 183356 w 238125"/>
              <a:gd name="connsiteY124" fmla="*/ 140488 h 238125"/>
              <a:gd name="connsiteX125" fmla="*/ 178594 w 238125"/>
              <a:gd name="connsiteY125" fmla="*/ 145250 h 238125"/>
              <a:gd name="connsiteX126" fmla="*/ 178594 w 238125"/>
              <a:gd name="connsiteY126" fmla="*/ 154775 h 238125"/>
              <a:gd name="connsiteX127" fmla="*/ 183356 w 238125"/>
              <a:gd name="connsiteY127" fmla="*/ 159538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238125" h="238125">
                <a:moveTo>
                  <a:pt x="145256" y="159538"/>
                </a:moveTo>
                <a:cubicBezTo>
                  <a:pt x="147885" y="159538"/>
                  <a:pt x="150019" y="157404"/>
                  <a:pt x="150019" y="154775"/>
                </a:cubicBezTo>
                <a:lnTo>
                  <a:pt x="150019" y="145250"/>
                </a:lnTo>
                <a:cubicBezTo>
                  <a:pt x="150019" y="142621"/>
                  <a:pt x="147885" y="140488"/>
                  <a:pt x="145256" y="140488"/>
                </a:cubicBezTo>
                <a:cubicBezTo>
                  <a:pt x="142627" y="140488"/>
                  <a:pt x="140494" y="142621"/>
                  <a:pt x="140494" y="145250"/>
                </a:cubicBezTo>
                <a:lnTo>
                  <a:pt x="140494" y="154775"/>
                </a:lnTo>
                <a:cubicBezTo>
                  <a:pt x="140494" y="157404"/>
                  <a:pt x="142627" y="159538"/>
                  <a:pt x="145256" y="159538"/>
                </a:cubicBezTo>
                <a:close/>
                <a:moveTo>
                  <a:pt x="234353" y="122828"/>
                </a:moveTo>
                <a:lnTo>
                  <a:pt x="196253" y="84728"/>
                </a:lnTo>
                <a:cubicBezTo>
                  <a:pt x="195358" y="83842"/>
                  <a:pt x="194148" y="83338"/>
                  <a:pt x="192881" y="83338"/>
                </a:cubicBezTo>
                <a:lnTo>
                  <a:pt x="97631" y="83338"/>
                </a:lnTo>
                <a:cubicBezTo>
                  <a:pt x="95707" y="83338"/>
                  <a:pt x="93964" y="84500"/>
                  <a:pt x="93231" y="86281"/>
                </a:cubicBezTo>
                <a:cubicBezTo>
                  <a:pt x="92488" y="88062"/>
                  <a:pt x="92897" y="90110"/>
                  <a:pt x="94259" y="91472"/>
                </a:cubicBezTo>
                <a:lnTo>
                  <a:pt x="114700" y="111913"/>
                </a:lnTo>
                <a:lnTo>
                  <a:pt x="73819" y="111913"/>
                </a:lnTo>
                <a:lnTo>
                  <a:pt x="73819" y="45238"/>
                </a:lnTo>
                <a:lnTo>
                  <a:pt x="88106" y="45238"/>
                </a:lnTo>
                <a:cubicBezTo>
                  <a:pt x="90735" y="45238"/>
                  <a:pt x="92869" y="43104"/>
                  <a:pt x="92869" y="40475"/>
                </a:cubicBezTo>
                <a:lnTo>
                  <a:pt x="92869" y="21425"/>
                </a:lnTo>
                <a:cubicBezTo>
                  <a:pt x="92869" y="19101"/>
                  <a:pt x="91183" y="17110"/>
                  <a:pt x="88887" y="16729"/>
                </a:cubicBezTo>
                <a:lnTo>
                  <a:pt x="31737" y="7204"/>
                </a:lnTo>
                <a:cubicBezTo>
                  <a:pt x="30375" y="6985"/>
                  <a:pt x="28946" y="7366"/>
                  <a:pt x="27880" y="8271"/>
                </a:cubicBezTo>
                <a:cubicBezTo>
                  <a:pt x="26803" y="9166"/>
                  <a:pt x="26194" y="10500"/>
                  <a:pt x="26194" y="11900"/>
                </a:cubicBezTo>
                <a:lnTo>
                  <a:pt x="26194" y="40475"/>
                </a:lnTo>
                <a:cubicBezTo>
                  <a:pt x="26194" y="43104"/>
                  <a:pt x="28327" y="45238"/>
                  <a:pt x="30956" y="45238"/>
                </a:cubicBezTo>
                <a:lnTo>
                  <a:pt x="64294" y="45238"/>
                </a:lnTo>
                <a:lnTo>
                  <a:pt x="64294" y="111913"/>
                </a:lnTo>
                <a:lnTo>
                  <a:pt x="40481" y="111913"/>
                </a:lnTo>
                <a:cubicBezTo>
                  <a:pt x="32604" y="111913"/>
                  <a:pt x="26194" y="118323"/>
                  <a:pt x="26194" y="126200"/>
                </a:cubicBezTo>
                <a:lnTo>
                  <a:pt x="26194" y="164300"/>
                </a:lnTo>
                <a:cubicBezTo>
                  <a:pt x="26194" y="172177"/>
                  <a:pt x="32604" y="178588"/>
                  <a:pt x="40481" y="178588"/>
                </a:cubicBezTo>
                <a:lnTo>
                  <a:pt x="76610" y="178588"/>
                </a:lnTo>
                <a:lnTo>
                  <a:pt x="52769" y="202429"/>
                </a:lnTo>
                <a:cubicBezTo>
                  <a:pt x="49082" y="194018"/>
                  <a:pt x="40700" y="188113"/>
                  <a:pt x="30956" y="188113"/>
                </a:cubicBezTo>
                <a:cubicBezTo>
                  <a:pt x="17831" y="188113"/>
                  <a:pt x="7144" y="198800"/>
                  <a:pt x="7144" y="211925"/>
                </a:cubicBezTo>
                <a:cubicBezTo>
                  <a:pt x="7144" y="225050"/>
                  <a:pt x="17831" y="235738"/>
                  <a:pt x="30956" y="235738"/>
                </a:cubicBezTo>
                <a:cubicBezTo>
                  <a:pt x="43329" y="235738"/>
                  <a:pt x="53416" y="226203"/>
                  <a:pt x="54550" y="214116"/>
                </a:cubicBezTo>
                <a:lnTo>
                  <a:pt x="90078" y="178588"/>
                </a:lnTo>
                <a:lnTo>
                  <a:pt x="111919" y="178588"/>
                </a:lnTo>
                <a:lnTo>
                  <a:pt x="111919" y="188598"/>
                </a:lnTo>
                <a:cubicBezTo>
                  <a:pt x="101060" y="190808"/>
                  <a:pt x="92869" y="200428"/>
                  <a:pt x="92869" y="211925"/>
                </a:cubicBezTo>
                <a:cubicBezTo>
                  <a:pt x="92869" y="225050"/>
                  <a:pt x="103556" y="235738"/>
                  <a:pt x="116681" y="235738"/>
                </a:cubicBezTo>
                <a:cubicBezTo>
                  <a:pt x="129807" y="235738"/>
                  <a:pt x="140494" y="225050"/>
                  <a:pt x="140494" y="211925"/>
                </a:cubicBezTo>
                <a:cubicBezTo>
                  <a:pt x="140494" y="200428"/>
                  <a:pt x="132293" y="190808"/>
                  <a:pt x="121444" y="188598"/>
                </a:cubicBezTo>
                <a:lnTo>
                  <a:pt x="121444" y="178588"/>
                </a:lnTo>
                <a:lnTo>
                  <a:pt x="143275" y="178588"/>
                </a:lnTo>
                <a:lnTo>
                  <a:pt x="178813" y="214125"/>
                </a:lnTo>
                <a:cubicBezTo>
                  <a:pt x="179946" y="226203"/>
                  <a:pt x="190033" y="235738"/>
                  <a:pt x="202406" y="235738"/>
                </a:cubicBezTo>
                <a:cubicBezTo>
                  <a:pt x="215532" y="235738"/>
                  <a:pt x="226219" y="225050"/>
                  <a:pt x="226219" y="211925"/>
                </a:cubicBezTo>
                <a:cubicBezTo>
                  <a:pt x="226219" y="198800"/>
                  <a:pt x="215532" y="188113"/>
                  <a:pt x="202406" y="188113"/>
                </a:cubicBezTo>
                <a:cubicBezTo>
                  <a:pt x="192653" y="188113"/>
                  <a:pt x="184271" y="194028"/>
                  <a:pt x="180594" y="202438"/>
                </a:cubicBezTo>
                <a:lnTo>
                  <a:pt x="156743" y="178588"/>
                </a:lnTo>
                <a:lnTo>
                  <a:pt x="192881" y="178588"/>
                </a:lnTo>
                <a:cubicBezTo>
                  <a:pt x="200758" y="178588"/>
                  <a:pt x="207169" y="172177"/>
                  <a:pt x="207169" y="164300"/>
                </a:cubicBezTo>
                <a:lnTo>
                  <a:pt x="207169" y="130963"/>
                </a:lnTo>
                <a:lnTo>
                  <a:pt x="230981" y="130963"/>
                </a:lnTo>
                <a:cubicBezTo>
                  <a:pt x="232905" y="130963"/>
                  <a:pt x="234648" y="129800"/>
                  <a:pt x="235382" y="128019"/>
                </a:cubicBezTo>
                <a:cubicBezTo>
                  <a:pt x="236125" y="126238"/>
                  <a:pt x="235715" y="124190"/>
                  <a:pt x="234353" y="122828"/>
                </a:cubicBezTo>
                <a:close/>
                <a:moveTo>
                  <a:pt x="45244" y="211935"/>
                </a:moveTo>
                <a:cubicBezTo>
                  <a:pt x="45234" y="219802"/>
                  <a:pt x="38824" y="226213"/>
                  <a:pt x="30956" y="226213"/>
                </a:cubicBezTo>
                <a:cubicBezTo>
                  <a:pt x="23079" y="226213"/>
                  <a:pt x="16669" y="219802"/>
                  <a:pt x="16669" y="211925"/>
                </a:cubicBezTo>
                <a:cubicBezTo>
                  <a:pt x="16669" y="204048"/>
                  <a:pt x="23079" y="197638"/>
                  <a:pt x="30956" y="197638"/>
                </a:cubicBezTo>
                <a:cubicBezTo>
                  <a:pt x="38833" y="197638"/>
                  <a:pt x="45244" y="204048"/>
                  <a:pt x="45244" y="211925"/>
                </a:cubicBezTo>
                <a:cubicBezTo>
                  <a:pt x="45244" y="211925"/>
                  <a:pt x="45244" y="211925"/>
                  <a:pt x="45244" y="211935"/>
                </a:cubicBezTo>
                <a:close/>
                <a:moveTo>
                  <a:pt x="202406" y="197638"/>
                </a:moveTo>
                <a:cubicBezTo>
                  <a:pt x="210283" y="197638"/>
                  <a:pt x="216694" y="204048"/>
                  <a:pt x="216694" y="211925"/>
                </a:cubicBezTo>
                <a:cubicBezTo>
                  <a:pt x="216694" y="219802"/>
                  <a:pt x="210283" y="226213"/>
                  <a:pt x="202406" y="226213"/>
                </a:cubicBezTo>
                <a:cubicBezTo>
                  <a:pt x="194529" y="226213"/>
                  <a:pt x="188119" y="219802"/>
                  <a:pt x="188119" y="211925"/>
                </a:cubicBezTo>
                <a:cubicBezTo>
                  <a:pt x="188119" y="204048"/>
                  <a:pt x="194529" y="197638"/>
                  <a:pt x="202406" y="197638"/>
                </a:cubicBezTo>
                <a:close/>
                <a:moveTo>
                  <a:pt x="109128" y="92863"/>
                </a:moveTo>
                <a:lnTo>
                  <a:pt x="143275" y="92863"/>
                </a:lnTo>
                <a:lnTo>
                  <a:pt x="171850" y="121438"/>
                </a:lnTo>
                <a:lnTo>
                  <a:pt x="137703" y="121438"/>
                </a:lnTo>
                <a:lnTo>
                  <a:pt x="109128" y="92863"/>
                </a:lnTo>
                <a:close/>
                <a:moveTo>
                  <a:pt x="35719" y="35713"/>
                </a:moveTo>
                <a:lnTo>
                  <a:pt x="35719" y="17520"/>
                </a:lnTo>
                <a:lnTo>
                  <a:pt x="83344" y="25454"/>
                </a:lnTo>
                <a:lnTo>
                  <a:pt x="83344" y="35713"/>
                </a:lnTo>
                <a:lnTo>
                  <a:pt x="35719" y="35713"/>
                </a:lnTo>
                <a:close/>
                <a:moveTo>
                  <a:pt x="130969" y="211925"/>
                </a:moveTo>
                <a:cubicBezTo>
                  <a:pt x="130969" y="219802"/>
                  <a:pt x="124558" y="226213"/>
                  <a:pt x="116681" y="226213"/>
                </a:cubicBezTo>
                <a:cubicBezTo>
                  <a:pt x="108804" y="226213"/>
                  <a:pt x="102394" y="219802"/>
                  <a:pt x="102394" y="211925"/>
                </a:cubicBezTo>
                <a:cubicBezTo>
                  <a:pt x="102394" y="204048"/>
                  <a:pt x="108804" y="197638"/>
                  <a:pt x="116681" y="197638"/>
                </a:cubicBezTo>
                <a:cubicBezTo>
                  <a:pt x="124558" y="197638"/>
                  <a:pt x="130969" y="204048"/>
                  <a:pt x="130969" y="211925"/>
                </a:cubicBezTo>
                <a:close/>
                <a:moveTo>
                  <a:pt x="197644" y="164300"/>
                </a:moveTo>
                <a:cubicBezTo>
                  <a:pt x="197644" y="166929"/>
                  <a:pt x="195510" y="169063"/>
                  <a:pt x="192881" y="169063"/>
                </a:cubicBezTo>
                <a:lnTo>
                  <a:pt x="40481" y="169063"/>
                </a:lnTo>
                <a:cubicBezTo>
                  <a:pt x="37852" y="169063"/>
                  <a:pt x="35719" y="166929"/>
                  <a:pt x="35719" y="164300"/>
                </a:cubicBezTo>
                <a:lnTo>
                  <a:pt x="35719" y="126200"/>
                </a:lnTo>
                <a:cubicBezTo>
                  <a:pt x="35719" y="123571"/>
                  <a:pt x="37852" y="121438"/>
                  <a:pt x="40481" y="121438"/>
                </a:cubicBezTo>
                <a:lnTo>
                  <a:pt x="124225" y="121438"/>
                </a:lnTo>
                <a:lnTo>
                  <a:pt x="132359" y="129572"/>
                </a:lnTo>
                <a:cubicBezTo>
                  <a:pt x="133255" y="130458"/>
                  <a:pt x="134464" y="130963"/>
                  <a:pt x="135731" y="130963"/>
                </a:cubicBezTo>
                <a:lnTo>
                  <a:pt x="197644" y="130963"/>
                </a:lnTo>
                <a:lnTo>
                  <a:pt x="197644" y="164300"/>
                </a:lnTo>
                <a:close/>
                <a:moveTo>
                  <a:pt x="185318" y="121438"/>
                </a:moveTo>
                <a:lnTo>
                  <a:pt x="156743" y="92863"/>
                </a:lnTo>
                <a:lnTo>
                  <a:pt x="190910" y="92863"/>
                </a:lnTo>
                <a:lnTo>
                  <a:pt x="219485" y="121438"/>
                </a:lnTo>
                <a:lnTo>
                  <a:pt x="185318" y="121438"/>
                </a:lnTo>
                <a:close/>
                <a:moveTo>
                  <a:pt x="164306" y="159538"/>
                </a:moveTo>
                <a:cubicBezTo>
                  <a:pt x="166935" y="159538"/>
                  <a:pt x="169069" y="157404"/>
                  <a:pt x="169069" y="154775"/>
                </a:cubicBezTo>
                <a:lnTo>
                  <a:pt x="169069" y="145250"/>
                </a:lnTo>
                <a:cubicBezTo>
                  <a:pt x="169069" y="142621"/>
                  <a:pt x="166935" y="140488"/>
                  <a:pt x="164306" y="140488"/>
                </a:cubicBezTo>
                <a:cubicBezTo>
                  <a:pt x="161677" y="140488"/>
                  <a:pt x="159544" y="142621"/>
                  <a:pt x="159544" y="145250"/>
                </a:cubicBezTo>
                <a:lnTo>
                  <a:pt x="159544" y="154775"/>
                </a:lnTo>
                <a:cubicBezTo>
                  <a:pt x="159544" y="157404"/>
                  <a:pt x="161677" y="159538"/>
                  <a:pt x="164306" y="159538"/>
                </a:cubicBezTo>
                <a:close/>
                <a:moveTo>
                  <a:pt x="78581" y="130963"/>
                </a:moveTo>
                <a:lnTo>
                  <a:pt x="50006" y="130963"/>
                </a:lnTo>
                <a:cubicBezTo>
                  <a:pt x="47377" y="130963"/>
                  <a:pt x="45244" y="133096"/>
                  <a:pt x="45244" y="135725"/>
                </a:cubicBezTo>
                <a:lnTo>
                  <a:pt x="45244" y="154775"/>
                </a:lnTo>
                <a:cubicBezTo>
                  <a:pt x="45244" y="157404"/>
                  <a:pt x="47377" y="159538"/>
                  <a:pt x="50006" y="159538"/>
                </a:cubicBezTo>
                <a:lnTo>
                  <a:pt x="78581" y="159538"/>
                </a:lnTo>
                <a:cubicBezTo>
                  <a:pt x="81210" y="159538"/>
                  <a:pt x="83344" y="157404"/>
                  <a:pt x="83344" y="154775"/>
                </a:cubicBezTo>
                <a:lnTo>
                  <a:pt x="83344" y="135725"/>
                </a:lnTo>
                <a:cubicBezTo>
                  <a:pt x="83344" y="133096"/>
                  <a:pt x="81210" y="130963"/>
                  <a:pt x="78581" y="130963"/>
                </a:cubicBezTo>
                <a:close/>
                <a:moveTo>
                  <a:pt x="73819" y="150013"/>
                </a:moveTo>
                <a:lnTo>
                  <a:pt x="54769" y="150013"/>
                </a:lnTo>
                <a:lnTo>
                  <a:pt x="54769" y="140488"/>
                </a:lnTo>
                <a:lnTo>
                  <a:pt x="73819" y="140488"/>
                </a:lnTo>
                <a:lnTo>
                  <a:pt x="73819" y="150013"/>
                </a:lnTo>
                <a:close/>
                <a:moveTo>
                  <a:pt x="183356" y="159538"/>
                </a:moveTo>
                <a:cubicBezTo>
                  <a:pt x="185985" y="159538"/>
                  <a:pt x="188119" y="157404"/>
                  <a:pt x="188119" y="154775"/>
                </a:cubicBezTo>
                <a:lnTo>
                  <a:pt x="188119" y="145250"/>
                </a:lnTo>
                <a:cubicBezTo>
                  <a:pt x="188119" y="142621"/>
                  <a:pt x="185985" y="140488"/>
                  <a:pt x="183356" y="140488"/>
                </a:cubicBezTo>
                <a:cubicBezTo>
                  <a:pt x="180727" y="140488"/>
                  <a:pt x="178594" y="142621"/>
                  <a:pt x="178594" y="145250"/>
                </a:cubicBezTo>
                <a:lnTo>
                  <a:pt x="178594" y="154775"/>
                </a:lnTo>
                <a:cubicBezTo>
                  <a:pt x="178594" y="157404"/>
                  <a:pt x="180727" y="159538"/>
                  <a:pt x="183356" y="159538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09" r="11009"/>
          <a:stretch>
            <a:fillRect/>
          </a:stretch>
        </p:blipFill>
        <p:spPr/>
      </p:pic>
      <p:sp>
        <p:nvSpPr>
          <p:cNvPr id="9" name="Rectangle 8"/>
          <p:cNvSpPr/>
          <p:nvPr/>
        </p:nvSpPr>
        <p:spPr>
          <a:xfrm>
            <a:off x="157164" y="182470"/>
            <a:ext cx="4972050" cy="1358947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Name:……………………………….........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Class: ………………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Date: …………….....</a:t>
            </a:r>
          </a:p>
        </p:txBody>
      </p:sp>
    </p:spTree>
    <p:extLst>
      <p:ext uri="{BB962C8B-B14F-4D97-AF65-F5344CB8AC3E}">
        <p14:creationId xmlns:p14="http://schemas.microsoft.com/office/powerpoint/2010/main" val="473519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2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58371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Brute force attack</a:t>
            </a:r>
          </a:p>
        </p:txBody>
      </p:sp>
      <p:sp>
        <p:nvSpPr>
          <p:cNvPr id="5" name="Rectangle 4"/>
          <p:cNvSpPr/>
          <p:nvPr/>
        </p:nvSpPr>
        <p:spPr>
          <a:xfrm>
            <a:off x="6333712" y="273937"/>
            <a:ext cx="5472113" cy="63263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Describe what is meant by a ‘Brute force attack’</a:t>
            </a:r>
          </a:p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You must use at least 4 of the key terms from the grid below.</a:t>
            </a:r>
          </a:p>
        </p:txBody>
      </p:sp>
      <p:sp>
        <p:nvSpPr>
          <p:cNvPr id="6" name="Rectangle 5"/>
          <p:cNvSpPr/>
          <p:nvPr/>
        </p:nvSpPr>
        <p:spPr>
          <a:xfrm>
            <a:off x="6333709" y="2449604"/>
            <a:ext cx="5472113" cy="216827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6802893"/>
              </p:ext>
            </p:extLst>
          </p:nvPr>
        </p:nvGraphicFramePr>
        <p:xfrm>
          <a:off x="6333709" y="998826"/>
          <a:ext cx="5472114" cy="1280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4038">
                  <a:extLst>
                    <a:ext uri="{9D8B030D-6E8A-4147-A177-3AD203B41FA5}">
                      <a16:colId xmlns:a16="http://schemas.microsoft.com/office/drawing/2014/main" val="2836363748"/>
                    </a:ext>
                  </a:extLst>
                </a:gridCol>
                <a:gridCol w="1824038">
                  <a:extLst>
                    <a:ext uri="{9D8B030D-6E8A-4147-A177-3AD203B41FA5}">
                      <a16:colId xmlns:a16="http://schemas.microsoft.com/office/drawing/2014/main" val="3811737675"/>
                    </a:ext>
                  </a:extLst>
                </a:gridCol>
                <a:gridCol w="1824038">
                  <a:extLst>
                    <a:ext uri="{9D8B030D-6E8A-4147-A177-3AD203B41FA5}">
                      <a16:colId xmlns:a16="http://schemas.microsoft.com/office/drawing/2014/main" val="1568067509"/>
                    </a:ext>
                  </a:extLst>
                </a:gridCol>
              </a:tblGrid>
              <a:tr h="597583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Automated software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Attack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Hackers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171558"/>
                  </a:ext>
                </a:extLst>
              </a:tr>
              <a:tr h="597583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Trial</a:t>
                      </a:r>
                      <a:r>
                        <a:rPr lang="en-GB" baseline="0" dirty="0">
                          <a:latin typeface="+mj-lt"/>
                        </a:rPr>
                        <a:t> and error</a:t>
                      </a:r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Specialist knowledge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Password</a:t>
                      </a:r>
                      <a:r>
                        <a:rPr lang="en-GB" baseline="0" dirty="0">
                          <a:latin typeface="+mj-lt"/>
                        </a:rPr>
                        <a:t> combinations</a:t>
                      </a:r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9516474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6333709" y="4817525"/>
            <a:ext cx="5472113" cy="63263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Identify why ‘brute force attack’ might fail. (1 mark)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333709" y="5637254"/>
            <a:ext cx="5472113" cy="923159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…………………………………………………………………………………………………………………………</a:t>
            </a:r>
          </a:p>
        </p:txBody>
      </p:sp>
      <p:pic>
        <p:nvPicPr>
          <p:cNvPr id="1026" name="Picture 2" descr="Brute Force Icons - Download Free Vector Icons | Noun Projec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060" y="785677"/>
            <a:ext cx="3327854" cy="3327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157163" y="4372723"/>
            <a:ext cx="5472113" cy="63263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Identify what constitutes a ‘strong password’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57163" y="5133840"/>
            <a:ext cx="5472113" cy="142657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………………………………………………………………………………………………………………………………………………………………………………………</a:t>
            </a:r>
          </a:p>
        </p:txBody>
      </p:sp>
    </p:spTree>
    <p:extLst>
      <p:ext uri="{BB962C8B-B14F-4D97-AF65-F5344CB8AC3E}">
        <p14:creationId xmlns:p14="http://schemas.microsoft.com/office/powerpoint/2010/main" val="4014927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DDOS Attacks</a:t>
            </a:r>
          </a:p>
        </p:txBody>
      </p:sp>
      <p:sp>
        <p:nvSpPr>
          <p:cNvPr id="5" name="Rectangle 4"/>
          <p:cNvSpPr/>
          <p:nvPr/>
        </p:nvSpPr>
        <p:spPr>
          <a:xfrm>
            <a:off x="6333712" y="273937"/>
            <a:ext cx="5472113" cy="63263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Describe what is meant by a ‘Distributed Denial of Service Attack’</a:t>
            </a:r>
          </a:p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You must use at least 4 of the key terms from the grid below.</a:t>
            </a:r>
          </a:p>
        </p:txBody>
      </p:sp>
      <p:sp>
        <p:nvSpPr>
          <p:cNvPr id="6" name="Rectangle 5"/>
          <p:cNvSpPr/>
          <p:nvPr/>
        </p:nvSpPr>
        <p:spPr>
          <a:xfrm>
            <a:off x="6333709" y="2449604"/>
            <a:ext cx="5472113" cy="216827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1383896"/>
              </p:ext>
            </p:extLst>
          </p:nvPr>
        </p:nvGraphicFramePr>
        <p:xfrm>
          <a:off x="6333709" y="998826"/>
          <a:ext cx="5472114" cy="119516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4038">
                  <a:extLst>
                    <a:ext uri="{9D8B030D-6E8A-4147-A177-3AD203B41FA5}">
                      <a16:colId xmlns:a16="http://schemas.microsoft.com/office/drawing/2014/main" val="2836363748"/>
                    </a:ext>
                  </a:extLst>
                </a:gridCol>
                <a:gridCol w="1824038">
                  <a:extLst>
                    <a:ext uri="{9D8B030D-6E8A-4147-A177-3AD203B41FA5}">
                      <a16:colId xmlns:a16="http://schemas.microsoft.com/office/drawing/2014/main" val="3811737675"/>
                    </a:ext>
                  </a:extLst>
                </a:gridCol>
                <a:gridCol w="1824038">
                  <a:extLst>
                    <a:ext uri="{9D8B030D-6E8A-4147-A177-3AD203B41FA5}">
                      <a16:colId xmlns:a16="http://schemas.microsoft.com/office/drawing/2014/main" val="1568067509"/>
                    </a:ext>
                  </a:extLst>
                </a:gridCol>
              </a:tblGrid>
              <a:tr h="597583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Overload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Requests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Servers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171558"/>
                  </a:ext>
                </a:extLst>
              </a:tr>
              <a:tr h="597583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Bots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Malicious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Stealing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9516474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6333709" y="4817525"/>
            <a:ext cx="5472113" cy="63263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State </a:t>
            </a:r>
            <a:r>
              <a:rPr lang="en-GB" sz="1400" b="1" dirty="0">
                <a:solidFill>
                  <a:schemeClr val="tx1"/>
                </a:solidFill>
                <a:latin typeface="+mj-lt"/>
              </a:rPr>
              <a:t>two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 reasons why hackers might perform a DDOS attack. (2 marks)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333709" y="5637254"/>
            <a:ext cx="5472113" cy="923159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dirty="0">
                <a:solidFill>
                  <a:schemeClr val="tx1"/>
                </a:solidFill>
                <a:latin typeface="+mj-lt"/>
              </a:rPr>
              <a:t>………………………………………………………..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dirty="0">
                <a:solidFill>
                  <a:schemeClr val="tx1"/>
                </a:solidFill>
                <a:latin typeface="+mj-lt"/>
              </a:rPr>
              <a:t>………………………………………………………..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57163" y="4372723"/>
            <a:ext cx="5472113" cy="63263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Suggest </a:t>
            </a:r>
            <a:r>
              <a:rPr lang="en-GB" sz="1400" b="1" dirty="0">
                <a:solidFill>
                  <a:schemeClr val="tx1"/>
                </a:solidFill>
                <a:latin typeface="+mj-lt"/>
              </a:rPr>
              <a:t>two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 ways to avoid or minimise the risk of DDOS attacks in the future. (2 marks)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57163" y="5133840"/>
            <a:ext cx="5472113" cy="142657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………………………………………………………………………………………………………………………………………………………………………………………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9752" r="28604"/>
          <a:stretch/>
        </p:blipFill>
        <p:spPr>
          <a:xfrm>
            <a:off x="1232541" y="673122"/>
            <a:ext cx="2887852" cy="3467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907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Packet sniffers</a:t>
            </a:r>
          </a:p>
        </p:txBody>
      </p:sp>
      <p:sp>
        <p:nvSpPr>
          <p:cNvPr id="5" name="Rectangle 4"/>
          <p:cNvSpPr/>
          <p:nvPr/>
        </p:nvSpPr>
        <p:spPr>
          <a:xfrm>
            <a:off x="6333712" y="273937"/>
            <a:ext cx="5472113" cy="63263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Describe what is meant by the term ‘Packet sniffers’</a:t>
            </a:r>
          </a:p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You must use at least 4 of the key terms from the grid below.</a:t>
            </a:r>
          </a:p>
        </p:txBody>
      </p:sp>
      <p:sp>
        <p:nvSpPr>
          <p:cNvPr id="6" name="Rectangle 5"/>
          <p:cNvSpPr/>
          <p:nvPr/>
        </p:nvSpPr>
        <p:spPr>
          <a:xfrm>
            <a:off x="6333709" y="2449604"/>
            <a:ext cx="5472113" cy="216827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1100421"/>
              </p:ext>
            </p:extLst>
          </p:nvPr>
        </p:nvGraphicFramePr>
        <p:xfrm>
          <a:off x="6333709" y="998826"/>
          <a:ext cx="5472114" cy="119516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4038">
                  <a:extLst>
                    <a:ext uri="{9D8B030D-6E8A-4147-A177-3AD203B41FA5}">
                      <a16:colId xmlns:a16="http://schemas.microsoft.com/office/drawing/2014/main" val="2836363748"/>
                    </a:ext>
                  </a:extLst>
                </a:gridCol>
                <a:gridCol w="1824038">
                  <a:extLst>
                    <a:ext uri="{9D8B030D-6E8A-4147-A177-3AD203B41FA5}">
                      <a16:colId xmlns:a16="http://schemas.microsoft.com/office/drawing/2014/main" val="3811737675"/>
                    </a:ext>
                  </a:extLst>
                </a:gridCol>
                <a:gridCol w="1824038">
                  <a:extLst>
                    <a:ext uri="{9D8B030D-6E8A-4147-A177-3AD203B41FA5}">
                      <a16:colId xmlns:a16="http://schemas.microsoft.com/office/drawing/2014/main" val="1568067509"/>
                    </a:ext>
                  </a:extLst>
                </a:gridCol>
              </a:tblGrid>
              <a:tr h="597583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Packet</a:t>
                      </a:r>
                      <a:r>
                        <a:rPr lang="en-GB" baseline="0" dirty="0">
                          <a:latin typeface="+mj-lt"/>
                        </a:rPr>
                        <a:t> analysers</a:t>
                      </a:r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Intercept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Sensitive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171558"/>
                  </a:ext>
                </a:extLst>
              </a:tr>
              <a:tr h="597583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Stolen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Packets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Data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9516474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6333709" y="4817525"/>
            <a:ext cx="5472113" cy="63263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Name </a:t>
            </a:r>
            <a:r>
              <a:rPr lang="en-GB" sz="1400" b="1" dirty="0">
                <a:solidFill>
                  <a:schemeClr val="tx1"/>
                </a:solidFill>
                <a:latin typeface="+mj-lt"/>
              </a:rPr>
              <a:t>one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 type of network that is vulnerable to this sort of attack. (1 mark)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333709" y="5637254"/>
            <a:ext cx="5472113" cy="923159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lnSpc>
                <a:spcPct val="150000"/>
              </a:lnSpc>
              <a:buAutoNum type="arabicPeriod"/>
            </a:pPr>
            <a:endParaRPr lang="en-GB" dirty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……………………………………………………………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57163" y="4372723"/>
            <a:ext cx="5472113" cy="63263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Suggest </a:t>
            </a:r>
            <a:r>
              <a:rPr lang="en-GB" sz="1400" b="1" dirty="0">
                <a:solidFill>
                  <a:schemeClr val="tx1"/>
                </a:solidFill>
                <a:latin typeface="+mj-lt"/>
              </a:rPr>
              <a:t>two</a:t>
            </a:r>
            <a:r>
              <a:rPr lang="en-GB" sz="1400" dirty="0">
                <a:solidFill>
                  <a:schemeClr val="tx1"/>
                </a:solidFill>
                <a:latin typeface="+mj-lt"/>
              </a:rPr>
              <a:t> ways to avoid or minimise the risk of being a victim of this source of data interception known as packet sniffing.  (2 marks)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57163" y="5133840"/>
            <a:ext cx="5472113" cy="142657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………………………………………………………………………………………………………………………………………………………………………………………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3744" y="694131"/>
            <a:ext cx="2478314" cy="3510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8794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5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0F0"/>
      </a:accent1>
      <a:accent2>
        <a:srgbClr val="0B6CD9"/>
      </a:accent2>
      <a:accent3>
        <a:srgbClr val="0C3DF8"/>
      </a:accent3>
      <a:accent4>
        <a:srgbClr val="F2194A"/>
      </a:accent4>
      <a:accent5>
        <a:srgbClr val="0CF8B6"/>
      </a:accent5>
      <a:accent6>
        <a:srgbClr val="BDB313"/>
      </a:accent6>
      <a:hlink>
        <a:srgbClr val="00B0F0"/>
      </a:hlink>
      <a:folHlink>
        <a:srgbClr val="00B0F0"/>
      </a:folHlink>
    </a:clrScheme>
    <a:fontScheme name="Custom 162">
      <a:majorFont>
        <a:latin typeface="Tw Cen MT"/>
        <a:ea typeface=""/>
        <a:cs typeface=""/>
      </a:majorFont>
      <a:minorFont>
        <a:latin typeface="Lucida Sans Typewri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F78043420_Science fair presentation_RVA_v3.potx" id="{29D4BD8F-7488-49D9-BFBB-7DF8C2B0292D}" vid="{799E8309-D02B-4451-A1B1-915D5FF07E1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Science fair presentation</Template>
  <TotalTime>0</TotalTime>
  <Words>251</Words>
  <Application>Microsoft Office PowerPoint</Application>
  <PresentationFormat>Widescreen</PresentationFormat>
  <Paragraphs>58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Lucida Sans Typewriter</vt:lpstr>
      <vt:lpstr>Times New Roman</vt:lpstr>
      <vt:lpstr>Tw Cen MT</vt:lpstr>
      <vt:lpstr>Office Theme</vt:lpstr>
      <vt:lpstr>WJEC GCSE Digital Technology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2020-07-10T06:49:00Z</dcterms:created>
  <dcterms:modified xsi:type="dcterms:W3CDTF">2021-07-04T09:34:28Z</dcterms:modified>
</cp:coreProperties>
</file>